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9" r:id="rId3"/>
    <p:sldId id="301" r:id="rId4"/>
    <p:sldId id="293" r:id="rId5"/>
    <p:sldId id="297" r:id="rId6"/>
    <p:sldId id="299" r:id="rId7"/>
    <p:sldId id="288" r:id="rId8"/>
    <p:sldId id="287" r:id="rId9"/>
    <p:sldId id="29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6151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043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506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086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8140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2038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799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72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3425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670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433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39F7C-453B-4165-B10D-1016734B2601}" type="datetimeFigureOut">
              <a:rPr lang="ru-RU" smtClean="0"/>
              <a:pPr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5815F-9AD3-49E5-8F39-6CFB87C3AE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79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forum_pedagogi_rossii" TargetMode="External"/><Relationship Id="rId7" Type="http://schemas.openxmlformats.org/officeDocument/2006/relationships/hyperlink" Target="https://vk.com/doc707050656_684218098?hash=Hm63EkcZxM8lyx6akIpozqZzOI3Ln40Fg3xhwDBAJi4&amp;dl=De1f6LS57bYYchYlaFKtShUsCdJccq4PnfEz935eYsX&amp;from_module=vkmsg_desktop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away.php?to=https://irzar.ru/prosvetitelskie-materialy/&amp;utf=1" TargetMode="External"/><Relationship Id="rId5" Type="http://schemas.openxmlformats.org/officeDocument/2006/relationships/hyperlink" Target="https://vk.com/away.php?to=https://prostoovazhnom.ru/monthly&amp;utf=1" TargetMode="External"/><Relationship Id="rId4" Type="http://schemas.openxmlformats.org/officeDocument/2006/relationships/hyperlink" Target="https://vk.com/away.php?to=https://%D1%80%D0%B0%D1%81%D1%82%D0%B8%D0%BC%D0%B4%D0%B5%D1%82%D0%B5%D0%B9.%D1%80%D1%84/&amp;utf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F0D26635-4239-47D5-8312-EB3F8241E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4824536" cy="66247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4048" y="260648"/>
            <a:ext cx="39604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Arial" panose="020B0604020202020204" pitchFamily="34" charset="0"/>
                <a:cs typeface="Times New Roman" pitchFamily="18" charset="0"/>
              </a:rPr>
              <a:t>Программа просвещения родителей (законных представителей) детей дошкольного возраста, посещающих дошкольные образовательные организации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008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 dirty="0" smtClean="0">
              <a:solidFill>
                <a:srgbClr val="001F5F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 dirty="0" smtClean="0">
              <a:solidFill>
                <a:srgbClr val="001F5F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 dirty="0">
              <a:solidFill>
                <a:srgbClr val="001F5F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Единое </a:t>
            </a: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образовательное пространство на территории Российской Федерации</a:t>
            </a:r>
            <a:endParaRPr lang="ru-RU" alt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Федеральный закон от 29.12.2012 N 273-ФЗ (ред. от 25.12.2023) </a:t>
            </a:r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«Об </a:t>
            </a: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образовании в </a:t>
            </a:r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Российской Федерации»(</a:t>
            </a: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 изм. и доп., вступ. в силу с 01.01.2024)</a:t>
            </a:r>
            <a:endParaRPr lang="ru-RU" alt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001F5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4) единство обучения и воспитания, образовательного пространства на территории Российской Федерации, защита и развитие этнокультурных особенностей и традиций </a:t>
            </a:r>
            <a:r>
              <a:rPr lang="ru-RU" altLang="ru-RU" sz="1800" dirty="0" smtClean="0">
                <a:solidFill>
                  <a:srgbClr val="001F5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народов  </a:t>
            </a:r>
            <a:r>
              <a:rPr lang="ru-RU" altLang="ru-RU" sz="1800" dirty="0">
                <a:solidFill>
                  <a:srgbClr val="001F5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Российской Федерации в условиях многонационального государства; (в ред. Федерального закона от 04.08.2023 N 479-ФЗ</a:t>
            </a:r>
            <a:r>
              <a:rPr lang="ru-RU" altLang="ru-RU" sz="1800" dirty="0" smtClean="0">
                <a:solidFill>
                  <a:srgbClr val="001F5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dirty="0">
              <a:solidFill>
                <a:srgbClr val="001F5F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Федеральная образовательная программа дошкольного образования (ФОП ДО) –</a:t>
            </a:r>
            <a:endParaRPr lang="ru-RU" alt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единство содержания </a:t>
            </a:r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образования </a:t>
            </a:r>
            <a:r>
              <a:rPr lang="ru-RU" altLang="ru-RU" sz="18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(Приказ Министерства просвещения Российской Федерации от 25 ноября 2022 г. № 1028)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просвещения родителей (законных представителей) дошкольного возраста, посещающих ДОО</a:t>
            </a:r>
            <a:r>
              <a:rPr lang="ru-RU" alt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2024 году 21 субъект Российской Федерации, в том числе </a:t>
            </a:r>
            <a:r>
              <a:rPr lang="ru-RU" alt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Воронежская </a:t>
            </a: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область, приступают к реализации </a:t>
            </a: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 просвещения родителей</a:t>
            </a:r>
            <a:r>
              <a:rPr lang="ru-RU" altLang="ru-RU" sz="1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письмом Департамента государственной общеобразовательной политики и развития дошкольного образования </a:t>
            </a:r>
            <a:r>
              <a:rPr lang="ru-RU" alt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alt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21.11.2024 №03-1664 «О внедрении программы просветительской деятельности для родителей воспитанников дошкольных образовательных организаций».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0"/>
            <a:ext cx="2699792" cy="1200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8351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624736"/>
          </a:xfrm>
        </p:spPr>
        <p:txBody>
          <a:bodyPr>
            <a:normAutofit lnSpcReduction="10000"/>
          </a:bodyPr>
          <a:lstStyle/>
          <a:p>
            <a:pPr marL="631190" marR="26543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631190" marR="26543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631190" marR="26543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631190" marR="26543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631190" marR="26543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Разработка </a:t>
            </a: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Программы осуществлялась как мера государственной поддержки в части подготовки и внедрения программ просветительской деятельности для родителей детей, посещающих дошкольные образовательные организации (во исполнение пункта 3 перечня поручений Президента Российской Федерации от 14 июня 2022 г. № Пр-1049ГС по итогам заседания Президиума Государственного Совета Российской Федерации 25 мая 2022 г</a:t>
            </a:r>
            <a:r>
              <a:rPr lang="ru-RU" sz="1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.).</a:t>
            </a:r>
          </a:p>
          <a:p>
            <a:pPr marL="631190" marR="265430" lvl="0" indent="0" algn="just">
              <a:lnSpc>
                <a:spcPct val="115000"/>
              </a:lnSpc>
              <a:spcBef>
                <a:spcPts val="855"/>
              </a:spcBef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/>
                <a:ea typeface="Times New Roman"/>
              </a:rPr>
              <a:t>Программа Просвещения родителей </a:t>
            </a:r>
            <a:r>
              <a:rPr lang="ru-RU" sz="1900" dirty="0">
                <a:solidFill>
                  <a:srgbClr val="002060"/>
                </a:solidFill>
                <a:latin typeface="Times New Roman"/>
                <a:ea typeface="Times New Roman"/>
              </a:rPr>
              <a:t>(законных представителей) детей дошкольного возраста, посещающих дошкольные образовательные организации, представляет из себя </a:t>
            </a:r>
            <a:r>
              <a:rPr lang="ru-RU" sz="1900" b="1" dirty="0">
                <a:solidFill>
                  <a:srgbClr val="C00000"/>
                </a:solidFill>
                <a:latin typeface="Times New Roman"/>
                <a:ea typeface="Times New Roman"/>
              </a:rPr>
              <a:t>документ</a:t>
            </a:r>
            <a:r>
              <a:rPr lang="ru-RU" sz="1900" dirty="0">
                <a:solidFill>
                  <a:srgbClr val="002060"/>
                </a:solidFill>
                <a:latin typeface="Times New Roman"/>
                <a:ea typeface="Times New Roman"/>
              </a:rPr>
              <a:t>, направленный на оказание помощи педагогам дошкольного образования в определении содержания и форм просвещения родителей.</a:t>
            </a:r>
          </a:p>
          <a:p>
            <a:pPr marL="631190" marR="265430" lvl="0" indent="0" algn="just">
              <a:lnSpc>
                <a:spcPct val="115000"/>
              </a:lnSpc>
              <a:spcBef>
                <a:spcPts val="855"/>
              </a:spcBef>
              <a:buNone/>
            </a:pPr>
            <a:r>
              <a:rPr lang="ru-RU" sz="1900" dirty="0">
                <a:solidFill>
                  <a:srgbClr val="002060"/>
                </a:solidFill>
                <a:latin typeface="Times New Roman"/>
                <a:ea typeface="Times New Roman"/>
              </a:rPr>
              <a:t>Построение отношений сотрудничества в соответствии с образовательными потребностями и возможностями семьи   обучающихся – </a:t>
            </a:r>
            <a:r>
              <a:rPr lang="ru-RU" sz="1900" b="1" dirty="0">
                <a:solidFill>
                  <a:srgbClr val="C00000"/>
                </a:solidFill>
                <a:latin typeface="Times New Roman"/>
                <a:ea typeface="Times New Roman"/>
              </a:rPr>
              <a:t>условие реализации ФОП </a:t>
            </a:r>
            <a:r>
              <a:rPr lang="ru-RU" sz="19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ДО.</a:t>
            </a:r>
            <a:endParaRPr lang="ru-RU" sz="19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1088390" marR="26543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endParaRPr lang="ru-RU" sz="2000" b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9742" y="116632"/>
            <a:ext cx="270033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438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087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современном этапе семейное воспитание признано первостепенным, что нашло отражение в Федеральном законе «Об образовании в РФ» 2013 г. Часть 2 статьи 44 Закона гласит: «…образовательные организации оказывают помощь родителям (законным представителям) несовершеннолетних обучающихся в воспитании детей, охране и укреплении их физического и психического здоровья, развитии индивидуальных способностей и необходимой коррекции нарушений их развития».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Федеральным законом от 05.04.2021 № 85-ФЗ внесены изменения в Федеральный закон от 29.12.2012 № 273-ФЗ «Об образовании в Российской Федерации», закреплено понятие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просветительской деятельности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Просветительская деятельность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деятельность вне рамок образовательных программ, направленная на распространение знаний, умений, навыков, ценностных установок, опыта и компетенции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3191"/>
            <a:ext cx="269979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39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712968" cy="6192688"/>
          </a:xfrm>
        </p:spPr>
        <p:txBody>
          <a:bodyPr>
            <a:noAutofit/>
          </a:bodyPr>
          <a:lstStyle/>
          <a:p>
            <a:pPr marL="631190" marR="266700" indent="35941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</a:pPr>
            <a:endParaRPr lang="ru-RU" sz="18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974090" marR="2667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u="sng" dirty="0" smtClean="0">
                <a:solidFill>
                  <a:srgbClr val="C00000"/>
                </a:solidFill>
                <a:latin typeface="Times New Roman"/>
                <a:ea typeface="Times New Roman"/>
              </a:rPr>
              <a:t>Программа </a:t>
            </a:r>
            <a:r>
              <a:rPr lang="ru-RU" sz="1800" b="1" u="sng" dirty="0">
                <a:solidFill>
                  <a:srgbClr val="C00000"/>
                </a:solidFill>
                <a:latin typeface="Times New Roman"/>
                <a:ea typeface="Times New Roman"/>
              </a:rPr>
              <a:t>просвещения не является образовательной программой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. Она выступает </a:t>
            </a: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инструментом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, используя который педагоги дошкольных образовательных организаций могут оперативно находить содержание для подготовки коллективных и индивидуальных просветительских мероприятий, ответов на вопросы родителей о воспитании и развитии детей, выбирать оптимальные формы просвещения, творчески перерабатывать материал с учетом специфики решаемых просветительских задач, особенностей контингента родителей, возникающих образовательных ситуаций и запросов</a:t>
            </a:r>
            <a:r>
              <a:rPr lang="ru-RU" sz="1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</a:p>
          <a:p>
            <a:pPr marL="974090" marR="2667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Целью просвещения родителей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(законных представителей) детей младенческого, раннего и дошкольного возраста является обеспечение поддержки семьи в вопросах образования, охраны и укрепления здоровья каждого ребенка; обеспечение единства подходов к воспитанию и обучению детей в условиях детского сада и семьи; повышение воспитательного потенциала семьи, а также информирование о правах родителей и государственной поддержке семей с детьми дошкольного возраста.</a:t>
            </a:r>
            <a:endParaRPr lang="ru-RU" sz="18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974090" marR="2667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4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974090" marR="2667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974090" marR="2667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4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974090" marR="2667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974090" marR="2667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4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974090" marR="26670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91704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>
            <a:normAutofit fontScale="92500" lnSpcReduction="20000"/>
          </a:bodyPr>
          <a:lstStyle/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Программа состоит </a:t>
            </a:r>
            <a:r>
              <a:rPr lang="ru-RU" sz="1800" b="1" i="1" u="sng" dirty="0">
                <a:solidFill>
                  <a:srgbClr val="002060"/>
                </a:solidFill>
                <a:latin typeface="Times New Roman"/>
                <a:ea typeface="Times New Roman"/>
              </a:rPr>
              <a:t>из пояснительной записки и восьми разделов.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Первый </a:t>
            </a: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и второй</a:t>
            </a:r>
            <a:r>
              <a:rPr lang="ru-RU" sz="18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разделы включают материалы, направленные на оказание методической помощи педагогам </a:t>
            </a:r>
            <a:r>
              <a:rPr lang="ru-RU" sz="1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(</a:t>
            </a:r>
            <a:r>
              <a:rPr lang="ru-RU" sz="1800" b="1" u="sng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первый </a:t>
            </a:r>
            <a:r>
              <a:rPr lang="ru-RU" sz="1800" b="1" u="sng" dirty="0">
                <a:solidFill>
                  <a:srgbClr val="002060"/>
                </a:solidFill>
                <a:latin typeface="Times New Roman"/>
                <a:ea typeface="Times New Roman"/>
              </a:rPr>
              <a:t>раздел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содержит описание сущности феномена </a:t>
            </a:r>
            <a:r>
              <a:rPr lang="ru-RU" sz="1800" dirty="0" err="1">
                <a:solidFill>
                  <a:srgbClr val="002060"/>
                </a:solidFill>
                <a:latin typeface="Times New Roman"/>
                <a:ea typeface="Times New Roman"/>
              </a:rPr>
              <a:t>родительства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 и родительских функций, </a:t>
            </a:r>
            <a:r>
              <a:rPr lang="ru-RU" sz="1800" b="1" u="sng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второй </a:t>
            </a:r>
            <a:r>
              <a:rPr lang="ru-RU" sz="1800" b="1" u="sng" dirty="0">
                <a:solidFill>
                  <a:srgbClr val="002060"/>
                </a:solidFill>
                <a:latin typeface="Times New Roman"/>
                <a:ea typeface="Times New Roman"/>
              </a:rPr>
              <a:t>раздел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посвящен характеристике процесса просветительской работы с родителями, ее содержания, форм и </a:t>
            </a:r>
            <a:r>
              <a:rPr lang="ru-RU" sz="1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методов). 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Третий раздел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включает основные содержательные вопросы, связанные со здоровьем, развитием и воспитанием в семье детей разных возрастов (от рождения до окончания дошкольного периода детства</a:t>
            </a:r>
            <a:r>
              <a:rPr lang="ru-RU" sz="1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).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Четвертый раздел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содержит информацию об особенностях просвещения детей с ограниченными возможностями здоровья (далее – ОВЗ), в том числе детей-инвалидов</a:t>
            </a:r>
            <a:r>
              <a:rPr lang="ru-RU" sz="1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Пятый раздел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рассматривает вопросы правовой и государственной поддержки семей</a:t>
            </a:r>
            <a:r>
              <a:rPr lang="ru-RU" sz="1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Шестой раздел содержит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информацию для ответов на наиболее часто встречающиеся вопросы родителей</a:t>
            </a:r>
            <a:r>
              <a:rPr lang="ru-RU" sz="1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В седьмом разделе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дается описание форм и способов, инициирующих родительскую активность, таких как: родительские клубы, движения, родительские объединения по интересам, родительские форумы, волонтерские движения и фестивали, совместные проекты родителей с детьми</a:t>
            </a:r>
            <a:r>
              <a:rPr lang="ru-RU" sz="18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Внутри разделов с третьего по седьмой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представлены ключевые понятия по теме, примерная тематика и формы взаимодействия с родителями.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latin typeface="Times New Roman"/>
                <a:ea typeface="Times New Roman"/>
              </a:rPr>
              <a:t>Восьмой раздел </a:t>
            </a:r>
            <a:r>
              <a:rPr lang="ru-RU" sz="1800" dirty="0">
                <a:solidFill>
                  <a:srgbClr val="002060"/>
                </a:solidFill>
                <a:latin typeface="Times New Roman"/>
                <a:ea typeface="Times New Roman"/>
              </a:rPr>
              <a:t>включает в себя списки рекомендованной литературы для родителей и педагогов.</a:t>
            </a: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800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916940" marR="270510" indent="-285750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8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853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rmAutofit fontScale="90000"/>
          </a:bodyPr>
          <a:lstStyle/>
          <a:p>
            <a:pPr marL="457200" marR="492125" lvl="1" algn="ctr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  <a:buClr>
                <a:srgbClr val="00359E"/>
              </a:buClr>
              <a:buSzPts val="1600"/>
              <a:tabLst>
                <a:tab pos="987425" algn="l"/>
                <a:tab pos="1205230" algn="l"/>
              </a:tabLst>
            </a:pPr>
            <a:r>
              <a:rPr lang="ru-RU" b="1" kern="0" spc="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ФОРМЫ</a:t>
            </a:r>
            <a:r>
              <a:rPr lang="ru-RU" b="1" kern="0" spc="-45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kern="0" spc="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И</a:t>
            </a:r>
            <a:r>
              <a:rPr lang="ru-RU" b="1" kern="0" spc="-55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kern="0" spc="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МЕТОДЫ</a:t>
            </a:r>
            <a:r>
              <a:rPr lang="ru-RU" b="1" kern="0" spc="-6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kern="0" spc="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ПРОСВЕЩЕНИЯ</a:t>
            </a:r>
            <a:r>
              <a:rPr lang="ru-RU" b="1" kern="0" spc="-5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kern="0" spc="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РОДИТЕЛЕЙ </a:t>
            </a:r>
            <a:br>
              <a:rPr lang="ru-RU" b="1" kern="0" spc="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</a:br>
            <a:r>
              <a:rPr lang="ru-RU" b="1" kern="0" spc="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(ЗАКОННЫХ ПРЕДСТАВИТЕЛЕЙ) В ДОШКОЛЬНОЙ</a:t>
            </a:r>
            <a:br>
              <a:rPr lang="ru-RU" b="1" kern="0" spc="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</a:br>
            <a:r>
              <a:rPr lang="ru-RU" b="1" spc="-1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ОБРАЗОВАТЕЛЬНОЙ</a:t>
            </a:r>
            <a:r>
              <a:rPr lang="ru-RU" b="1" spc="-3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1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ОРГАНИЗАЦИИ</a:t>
            </a:r>
            <a:r>
              <a:rPr lang="ru-RU" sz="12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1200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 fontScale="92500" lnSpcReduction="10000"/>
          </a:bodyPr>
          <a:lstStyle/>
          <a:p>
            <a:pPr marL="631190" marR="271780" indent="0">
              <a:lnSpc>
                <a:spcPct val="115000"/>
              </a:lnSpc>
              <a:spcBef>
                <a:spcPts val="845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Просвещение родителей (законных представителей) детей младенческого, раннего и дошкольного возрастов может осуществляться в </a:t>
            </a:r>
            <a:r>
              <a:rPr lang="ru-RU" sz="2200" u="sng" dirty="0">
                <a:solidFill>
                  <a:srgbClr val="002060"/>
                </a:solidFill>
                <a:latin typeface="Times New Roman"/>
                <a:ea typeface="Times New Roman"/>
              </a:rPr>
              <a:t>разнообразных формах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:</a:t>
            </a:r>
          </a:p>
          <a:p>
            <a:pPr lvl="0" algn="just">
              <a:buSzPts val="1400"/>
              <a:buFont typeface="Wingdings" pitchFamily="2" charset="2"/>
              <a:buChar char="Ø"/>
              <a:tabLst>
                <a:tab pos="1529080" algn="l"/>
              </a:tabLst>
            </a:pP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формы,</a:t>
            </a:r>
            <a:r>
              <a:rPr lang="ru-RU" sz="2200" b="1" spc="-5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направленные</a:t>
            </a:r>
            <a:r>
              <a:rPr lang="ru-RU" sz="2200" b="1" spc="-2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на</a:t>
            </a:r>
            <a:r>
              <a:rPr lang="ru-RU" sz="2200" b="1" spc="-3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информирование</a:t>
            </a:r>
            <a:r>
              <a:rPr lang="ru-RU" sz="2200" b="1" spc="-3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200" b="1" spc="-10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родителей </a:t>
            </a:r>
            <a:r>
              <a:rPr lang="ru-RU" sz="2200" spc="-10" dirty="0" smtClean="0">
                <a:solidFill>
                  <a:srgbClr val="002060"/>
                </a:solidFill>
                <a:latin typeface="Times New Roman"/>
                <a:ea typeface="Times New Roman"/>
              </a:rPr>
              <a:t>(родительское собрание, лекция-презентация, индивидуальное и групповое консультирование, родительские конференции, устный педагогический журнал, беседы с родителями, дни открытых дверей, «круглые столы» для родителей, библиотека и выставка психолого- </a:t>
            </a:r>
            <a:r>
              <a:rPr lang="ru-RU" sz="2200" spc="-10" dirty="0">
                <a:solidFill>
                  <a:srgbClr val="002060"/>
                </a:solidFill>
                <a:latin typeface="Times New Roman"/>
                <a:ea typeface="Times New Roman"/>
              </a:rPr>
              <a:t>педагогической литературы, Фотовыставки, информационные стенды, папки, проспекты, выпуск мини-газет;</a:t>
            </a:r>
            <a:endParaRPr lang="ru-RU" sz="22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R="270510" lvl="0" algn="just">
              <a:lnSpc>
                <a:spcPct val="115000"/>
              </a:lnSpc>
              <a:spcBef>
                <a:spcPts val="240"/>
              </a:spcBef>
              <a:buSzPts val="1400"/>
              <a:buFont typeface="Wingdings" pitchFamily="2" charset="2"/>
              <a:buChar char="Ø"/>
              <a:tabLst>
                <a:tab pos="1529080" algn="l"/>
              </a:tabLst>
            </a:pP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формы, направленные на формирование у родителей практического опыта воспитательных </a:t>
            </a:r>
            <a:r>
              <a:rPr lang="ru-RU" sz="2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действий </a:t>
            </a:r>
            <a:r>
              <a:rPr lang="ru-RU" sz="2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(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мастер-класс, практикумы, </a:t>
            </a:r>
            <a:r>
              <a:rPr lang="ru-RU" sz="2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элементы 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тренингов и </a:t>
            </a:r>
            <a:r>
              <a:rPr lang="ru-RU" sz="2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тренинги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, </a:t>
            </a:r>
            <a:r>
              <a:rPr lang="ru-RU" sz="2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ролевые 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игры ;</a:t>
            </a:r>
          </a:p>
          <a:p>
            <a:pPr marR="266700" algn="just">
              <a:lnSpc>
                <a:spcPct val="115000"/>
              </a:lnSpc>
              <a:buSzPts val="1400"/>
              <a:buFont typeface="Wingdings" pitchFamily="2" charset="2"/>
              <a:buChar char="Ø"/>
              <a:tabLst>
                <a:tab pos="1529080" algn="l"/>
              </a:tabLst>
            </a:pP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формы, позволяющие вовлечь родителей в совместную деятельность с </a:t>
            </a:r>
            <a:r>
              <a:rPr lang="ru-RU" sz="2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детьми 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(управляющий совет, родительские клубы, проектная деятельность, </a:t>
            </a:r>
            <a:r>
              <a:rPr lang="ru-RU" sz="2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совместные 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праздники и досуги, </a:t>
            </a:r>
            <a:r>
              <a:rPr lang="ru-RU" sz="2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игры-приключения </a:t>
            </a:r>
            <a:r>
              <a:rPr lang="ru-RU" sz="2200" dirty="0">
                <a:solidFill>
                  <a:srgbClr val="002060"/>
                </a:solidFill>
                <a:latin typeface="Times New Roman"/>
                <a:ea typeface="Times New Roman"/>
              </a:rPr>
              <a:t>для родителей и </a:t>
            </a:r>
            <a:r>
              <a:rPr lang="ru-RU" sz="2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детей).</a:t>
            </a:r>
            <a:endParaRPr lang="ru-RU" sz="22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262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336704"/>
          </a:xfrm>
        </p:spPr>
        <p:txBody>
          <a:bodyPr>
            <a:normAutofit/>
          </a:bodyPr>
          <a:lstStyle/>
          <a:p>
            <a:pPr marL="631190" marR="268605" indent="0">
              <a:lnSpc>
                <a:spcPct val="115000"/>
              </a:lnSpc>
              <a:spcBef>
                <a:spcPts val="335"/>
              </a:spcBef>
              <a:spcAft>
                <a:spcPts val="0"/>
              </a:spcAft>
              <a:buNone/>
              <a:tabLst>
                <a:tab pos="1814195" algn="l"/>
                <a:tab pos="3009900" algn="l"/>
                <a:tab pos="4010025" algn="l"/>
                <a:tab pos="5257165" algn="l"/>
                <a:tab pos="5875020" algn="l"/>
              </a:tabLst>
            </a:pPr>
            <a:r>
              <a:rPr lang="ru-RU" sz="2400" b="1" spc="-1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</a:t>
            </a:r>
          </a:p>
          <a:p>
            <a:pPr marL="631190" marR="268605" indent="0">
              <a:lnSpc>
                <a:spcPct val="115000"/>
              </a:lnSpc>
              <a:spcBef>
                <a:spcPts val="335"/>
              </a:spcBef>
              <a:spcAft>
                <a:spcPts val="0"/>
              </a:spcAft>
              <a:buNone/>
              <a:tabLst>
                <a:tab pos="1814195" algn="l"/>
                <a:tab pos="3009900" algn="l"/>
                <a:tab pos="4010025" algn="l"/>
                <a:tab pos="5257165" algn="l"/>
                <a:tab pos="5875020" algn="l"/>
              </a:tabLst>
            </a:pPr>
            <a:r>
              <a:rPr lang="ru-RU" sz="2400" b="1" spc="-1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400" b="1" spc="-1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Методы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</a:t>
            </a:r>
            <a:r>
              <a:rPr lang="ru-RU" sz="2400" b="1" spc="-1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активизации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	</a:t>
            </a:r>
            <a:r>
              <a:rPr lang="ru-RU" sz="2400" b="1" spc="-10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родителей:</a:t>
            </a:r>
          </a:p>
          <a:p>
            <a:pPr lvl="0">
              <a:lnSpc>
                <a:spcPts val="1585"/>
              </a:lnSpc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разыгрывание</a:t>
            </a:r>
            <a:r>
              <a:rPr lang="ru-RU" sz="2400" spc="-7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педагогических</a:t>
            </a:r>
            <a:r>
              <a:rPr lang="ru-RU" sz="2400" spc="-5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ситуаций;</a:t>
            </a:r>
            <a:endParaRPr lang="ru-RU" sz="2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40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игровое</a:t>
            </a:r>
            <a:r>
              <a:rPr lang="ru-RU" sz="2400" spc="-4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решение</a:t>
            </a:r>
            <a:r>
              <a:rPr lang="ru-RU" sz="2400" spc="-6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педагогических</a:t>
            </a:r>
            <a:r>
              <a:rPr lang="ru-RU" sz="2400" spc="-3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задач;</a:t>
            </a:r>
            <a:endParaRPr lang="ru-RU" sz="24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50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визуальный</a:t>
            </a:r>
            <a:r>
              <a:rPr lang="ru-RU" sz="2400" spc="-40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анализ</a:t>
            </a:r>
            <a:r>
              <a:rPr lang="ru-RU" sz="2400" spc="-4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собственной</a:t>
            </a:r>
            <a:r>
              <a:rPr lang="ru-RU" sz="2400" spc="-5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педагогической</a:t>
            </a:r>
            <a:r>
              <a:rPr lang="ru-RU" sz="2400" spc="-3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деятельности</a:t>
            </a:r>
            <a:r>
              <a:rPr lang="ru-RU" sz="2400" spc="-10" dirty="0" smtClean="0">
                <a:solidFill>
                  <a:srgbClr val="002060"/>
                </a:solidFill>
                <a:latin typeface="Times New Roman"/>
                <a:ea typeface="Times New Roman"/>
              </a:rPr>
              <a:t>;</a:t>
            </a:r>
          </a:p>
          <a:p>
            <a:pPr lvl="0">
              <a:spcBef>
                <a:spcPts val="250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просмотр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	видеозаписей	деятельности	детей	(при	наличии разрешений от родителей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);</a:t>
            </a:r>
          </a:p>
          <a:p>
            <a:pPr lvl="0">
              <a:lnSpc>
                <a:spcPts val="1605"/>
              </a:lnSpc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прослушивание</a:t>
            </a:r>
            <a:r>
              <a:rPr lang="ru-RU" sz="2400" spc="-6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аудиозаписей</a:t>
            </a:r>
            <a:r>
              <a:rPr lang="ru-RU" sz="2400" spc="-4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записей</a:t>
            </a:r>
            <a:r>
              <a:rPr lang="ru-RU" sz="2400" spc="-4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рассказов</a:t>
            </a:r>
            <a:r>
              <a:rPr lang="ru-RU" sz="2400" spc="-5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детей;</a:t>
            </a:r>
            <a:endParaRPr lang="ru-RU" sz="18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50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демонстрация</a:t>
            </a:r>
            <a:r>
              <a:rPr lang="ru-RU" sz="2400" spc="-6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мультимедийных</a:t>
            </a:r>
            <a:r>
              <a:rPr lang="ru-RU" sz="2400" spc="-5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презентаций;</a:t>
            </a:r>
            <a:endParaRPr lang="ru-RU" sz="18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45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оформление</a:t>
            </a:r>
            <a:r>
              <a:rPr lang="ru-RU" sz="2400" spc="-3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памяток</a:t>
            </a:r>
            <a:r>
              <a:rPr lang="ru-RU" sz="2400" spc="-2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и</a:t>
            </a:r>
            <a:r>
              <a:rPr lang="ru-RU" sz="2400" spc="-2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чек-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листов;</a:t>
            </a:r>
            <a:endParaRPr lang="ru-RU" sz="18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35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опросы</a:t>
            </a:r>
            <a:r>
              <a:rPr lang="ru-RU" sz="2400" spc="-3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родителей;</a:t>
            </a:r>
            <a:endParaRPr lang="ru-RU" sz="18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50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игровые</a:t>
            </a:r>
            <a:r>
              <a:rPr lang="ru-RU" sz="2400" spc="-3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элементы</a:t>
            </a:r>
            <a:r>
              <a:rPr lang="ru-RU" sz="2400" spc="-3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взаимодействия;</a:t>
            </a:r>
            <a:endParaRPr lang="ru-RU" sz="18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40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конкурсы</a:t>
            </a:r>
            <a:r>
              <a:rPr lang="ru-RU" sz="2400" spc="-2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детских</a:t>
            </a:r>
            <a:r>
              <a:rPr lang="ru-RU" sz="2400" spc="-3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рисунков;</a:t>
            </a:r>
            <a:endParaRPr lang="ru-RU" sz="18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40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использование</a:t>
            </a:r>
            <a:r>
              <a:rPr lang="ru-RU" sz="2400" spc="-5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музыкального</a:t>
            </a:r>
            <a:r>
              <a:rPr lang="ru-RU" sz="2400" spc="-3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сопровождения</a:t>
            </a:r>
            <a:r>
              <a:rPr lang="ru-RU" sz="2400" spc="-4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ea typeface="Times New Roman"/>
              </a:rPr>
              <a:t>и</a:t>
            </a:r>
            <a:r>
              <a:rPr lang="ru-RU" sz="2400" spc="-50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2400" spc="-10" dirty="0">
                <a:solidFill>
                  <a:srgbClr val="002060"/>
                </a:solidFill>
                <a:latin typeface="Times New Roman"/>
                <a:ea typeface="Times New Roman"/>
              </a:rPr>
              <a:t>другие.</a:t>
            </a:r>
            <a:endParaRPr lang="ru-RU" sz="1800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0">
              <a:spcBef>
                <a:spcPts val="250"/>
              </a:spcBef>
              <a:buSzPts val="1400"/>
              <a:buFont typeface="Times New Roman"/>
              <a:buChar char="–"/>
              <a:tabLst>
                <a:tab pos="1261745" algn="l"/>
              </a:tabLst>
            </a:pPr>
            <a:endParaRPr lang="ru-RU" sz="24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776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99174"/>
            <a:ext cx="8229600" cy="12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97346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реализации программы просвещения Вам помогут: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Сайт «Форум Педагоги России»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://vk.com/forum_pedagogi_rossii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Сайт при поддержке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Министерства Просвещения РФ</a:t>
            </a: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://растимдетей.рф/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Мульт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сериал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«Просто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важном»</a:t>
            </a: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://prostoovazhnom.ru/monthly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Инфографика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Программе просвещения родителей (законных представителей) детей дошкольного возраста, посещающих дошкольные образовательные организации 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https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://irzar.ru/prosvetitelskie-materialy/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  <a:hlinkClick r:id="rId7"/>
            </a:endParaRPr>
          </a:p>
          <a:p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2024_Do_Programma_prosveshchenija_roditelei_1.pdfPDF ᐧ 3.6 MB</a:t>
            </a:r>
          </a:p>
        </p:txBody>
      </p:sp>
    </p:spTree>
    <p:extLst>
      <p:ext uri="{BB962C8B-B14F-4D97-AF65-F5344CB8AC3E}">
        <p14:creationId xmlns:p14="http://schemas.microsoft.com/office/powerpoint/2010/main" xmlns="" val="201549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907</Words>
  <Application>Microsoft Office PowerPoint</Application>
  <PresentationFormat>Экран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ФОРМЫ И МЕТОДЫ ПРОСВЕЩЕНИЯ РОДИТЕЛЕЙ  (ЗАКОННЫХ ПРЕДСТАВИТЕЛЕЙ) В ДОШКОЛЬНОЙ ОБРАЗОВАТЕЛЬНОЙ ОРГАНИЗАЦИИ 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</dc:creator>
  <cp:lastModifiedBy>Пользователь Windows</cp:lastModifiedBy>
  <cp:revision>26</cp:revision>
  <dcterms:created xsi:type="dcterms:W3CDTF">2025-09-25T15:13:17Z</dcterms:created>
  <dcterms:modified xsi:type="dcterms:W3CDTF">2026-09-02T14:14:51Z</dcterms:modified>
</cp:coreProperties>
</file>